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7" r:id="rId12"/>
    <p:sldId id="273" r:id="rId13"/>
    <p:sldId id="278" r:id="rId14"/>
    <p:sldId id="274" r:id="rId15"/>
    <p:sldId id="269" r:id="rId16"/>
    <p:sldId id="270" r:id="rId17"/>
    <p:sldId id="275" r:id="rId18"/>
    <p:sldId id="271" r:id="rId19"/>
    <p:sldId id="272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4E4E4"/>
    <a:srgbClr val="D1D1D1"/>
    <a:srgbClr val="DDDDDD"/>
    <a:srgbClr val="EAEAEA"/>
    <a:srgbClr val="A8A8A8"/>
    <a:srgbClr val="FDFDFD"/>
    <a:srgbClr val="FAFAFA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87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F1BF1E-00E7-45AB-8E63-66F8AA1E09EF}" type="doc">
      <dgm:prSet loTypeId="urn:microsoft.com/office/officeart/2005/8/layout/process1" loCatId="process" qsTypeId="urn:microsoft.com/office/officeart/2005/8/quickstyle/simple2" qsCatId="simple" csTypeId="urn:microsoft.com/office/officeart/2005/8/colors/accent0_1" csCatId="mainScheme" phldr="1"/>
      <dgm:spPr/>
    </dgm:pt>
    <dgm:pt modelId="{E036A30C-5F6A-4822-88AC-E649FB26B8D1}">
      <dgm:prSet phldrT="[Text]"/>
      <dgm:spPr/>
      <dgm:t>
        <a:bodyPr/>
        <a:lstStyle/>
        <a:p>
          <a:r>
            <a:rPr lang="pt-BR" dirty="0" smtClean="0"/>
            <a:t>Input data</a:t>
          </a:r>
          <a:endParaRPr lang="pt-BR" dirty="0"/>
        </a:p>
      </dgm:t>
    </dgm:pt>
    <dgm:pt modelId="{4490A7EE-DA7A-4D9A-8432-8108C907362C}" type="parTrans" cxnId="{8FAD3B09-8B0E-4154-8EE7-1EDD307F5774}">
      <dgm:prSet/>
      <dgm:spPr/>
      <dgm:t>
        <a:bodyPr/>
        <a:lstStyle/>
        <a:p>
          <a:endParaRPr lang="pt-BR"/>
        </a:p>
      </dgm:t>
    </dgm:pt>
    <dgm:pt modelId="{F822919A-FE55-4C9D-8786-FA5B029AB898}" type="sibTrans" cxnId="{8FAD3B09-8B0E-4154-8EE7-1EDD307F5774}">
      <dgm:prSet/>
      <dgm:spPr/>
      <dgm:t>
        <a:bodyPr/>
        <a:lstStyle/>
        <a:p>
          <a:endParaRPr lang="pt-BR"/>
        </a:p>
      </dgm:t>
    </dgm:pt>
    <dgm:pt modelId="{62425C7D-31A3-450E-94E2-5FA51B6B2886}">
      <dgm:prSet phldrT="[Text]"/>
      <dgm:spPr/>
      <dgm:t>
        <a:bodyPr/>
        <a:lstStyle/>
        <a:p>
          <a:r>
            <a:rPr lang="pt-BR" dirty="0" smtClean="0"/>
            <a:t>Assemble model</a:t>
          </a:r>
          <a:endParaRPr lang="pt-BR" dirty="0"/>
        </a:p>
      </dgm:t>
    </dgm:pt>
    <dgm:pt modelId="{B7E3FBAB-F550-4070-999A-6C2C5CBCD003}" type="parTrans" cxnId="{4BA1D263-DB1C-48BB-96CA-08053992AB94}">
      <dgm:prSet/>
      <dgm:spPr/>
      <dgm:t>
        <a:bodyPr/>
        <a:lstStyle/>
        <a:p>
          <a:endParaRPr lang="pt-BR"/>
        </a:p>
      </dgm:t>
    </dgm:pt>
    <dgm:pt modelId="{A61C8F43-2D7C-4F85-9D0A-A648647759F4}" type="sibTrans" cxnId="{4BA1D263-DB1C-48BB-96CA-08053992AB94}">
      <dgm:prSet/>
      <dgm:spPr/>
      <dgm:t>
        <a:bodyPr/>
        <a:lstStyle/>
        <a:p>
          <a:endParaRPr lang="pt-BR"/>
        </a:p>
      </dgm:t>
    </dgm:pt>
    <dgm:pt modelId="{C80D53E0-6EBC-4673-A178-EFAE12CED38E}">
      <dgm:prSet phldrT="[Text]"/>
      <dgm:spPr/>
      <dgm:t>
        <a:bodyPr/>
        <a:lstStyle/>
        <a:p>
          <a:r>
            <a:rPr lang="pt-BR" dirty="0" smtClean="0"/>
            <a:t>Solve and output data</a:t>
          </a:r>
          <a:endParaRPr lang="pt-BR" dirty="0"/>
        </a:p>
      </dgm:t>
    </dgm:pt>
    <dgm:pt modelId="{FA950A85-0E8C-40FF-BC40-4BA644521F4C}" type="parTrans" cxnId="{6F565F1B-6ABB-4837-9347-AB46B329BA0C}">
      <dgm:prSet/>
      <dgm:spPr/>
      <dgm:t>
        <a:bodyPr/>
        <a:lstStyle/>
        <a:p>
          <a:endParaRPr lang="pt-BR"/>
        </a:p>
      </dgm:t>
    </dgm:pt>
    <dgm:pt modelId="{6E25628B-556B-4C4D-81EC-6B2D8EBE6E4A}" type="sibTrans" cxnId="{6F565F1B-6ABB-4837-9347-AB46B329BA0C}">
      <dgm:prSet/>
      <dgm:spPr/>
      <dgm:t>
        <a:bodyPr/>
        <a:lstStyle/>
        <a:p>
          <a:endParaRPr lang="pt-BR"/>
        </a:p>
      </dgm:t>
    </dgm:pt>
    <dgm:pt modelId="{37D76FBB-60C2-4ED3-B619-4EBE32F96558}" type="pres">
      <dgm:prSet presAssocID="{F5F1BF1E-00E7-45AB-8E63-66F8AA1E09EF}" presName="Name0" presStyleCnt="0">
        <dgm:presLayoutVars>
          <dgm:dir/>
          <dgm:resizeHandles val="exact"/>
        </dgm:presLayoutVars>
      </dgm:prSet>
      <dgm:spPr/>
    </dgm:pt>
    <dgm:pt modelId="{44D4C50F-A0B8-4A6C-A5F1-C71B7E999011}" type="pres">
      <dgm:prSet presAssocID="{E036A30C-5F6A-4822-88AC-E649FB26B8D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C98761C-4B69-4FD4-A537-16308D96EF60}" type="pres">
      <dgm:prSet presAssocID="{F822919A-FE55-4C9D-8786-FA5B029AB898}" presName="sibTrans" presStyleLbl="sibTrans2D1" presStyleIdx="0" presStyleCnt="2"/>
      <dgm:spPr/>
      <dgm:t>
        <a:bodyPr/>
        <a:lstStyle/>
        <a:p>
          <a:endParaRPr lang="pt-BR"/>
        </a:p>
      </dgm:t>
    </dgm:pt>
    <dgm:pt modelId="{9FE1F1F9-84CE-48EC-9743-28C5A56CCDFC}" type="pres">
      <dgm:prSet presAssocID="{F822919A-FE55-4C9D-8786-FA5B029AB898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55F604B0-52D2-4BE3-A011-526E189C296B}" type="pres">
      <dgm:prSet presAssocID="{62425C7D-31A3-450E-94E2-5FA51B6B288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8CC9711-526E-477F-A67E-BE42BE47C0BD}" type="pres">
      <dgm:prSet presAssocID="{A61C8F43-2D7C-4F85-9D0A-A648647759F4}" presName="sibTrans" presStyleLbl="sibTrans2D1" presStyleIdx="1" presStyleCnt="2"/>
      <dgm:spPr/>
      <dgm:t>
        <a:bodyPr/>
        <a:lstStyle/>
        <a:p>
          <a:endParaRPr lang="pt-BR"/>
        </a:p>
      </dgm:t>
    </dgm:pt>
    <dgm:pt modelId="{443F9554-ADF1-45D5-8E47-DCC12EB74E0E}" type="pres">
      <dgm:prSet presAssocID="{A61C8F43-2D7C-4F85-9D0A-A648647759F4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3BC1B2A0-8868-406F-A9C4-CAF86BE6DB5B}" type="pres">
      <dgm:prSet presAssocID="{C80D53E0-6EBC-4673-A178-EFAE12CED38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E35680A-F21E-49A1-A23B-36564499053E}" type="presOf" srcId="{62425C7D-31A3-450E-94E2-5FA51B6B2886}" destId="{55F604B0-52D2-4BE3-A011-526E189C296B}" srcOrd="0" destOrd="0" presId="urn:microsoft.com/office/officeart/2005/8/layout/process1"/>
    <dgm:cxn modelId="{10309414-2873-4B4F-BFCF-AC9B18B10772}" type="presOf" srcId="{F822919A-FE55-4C9D-8786-FA5B029AB898}" destId="{9FE1F1F9-84CE-48EC-9743-28C5A56CCDFC}" srcOrd="1" destOrd="0" presId="urn:microsoft.com/office/officeart/2005/8/layout/process1"/>
    <dgm:cxn modelId="{B237F370-B62A-44B7-A067-D861186C20DD}" type="presOf" srcId="{A61C8F43-2D7C-4F85-9D0A-A648647759F4}" destId="{443F9554-ADF1-45D5-8E47-DCC12EB74E0E}" srcOrd="1" destOrd="0" presId="urn:microsoft.com/office/officeart/2005/8/layout/process1"/>
    <dgm:cxn modelId="{75FB0F93-79A5-4945-BA1B-60CF3A7EB713}" type="presOf" srcId="{E036A30C-5F6A-4822-88AC-E649FB26B8D1}" destId="{44D4C50F-A0B8-4A6C-A5F1-C71B7E999011}" srcOrd="0" destOrd="0" presId="urn:microsoft.com/office/officeart/2005/8/layout/process1"/>
    <dgm:cxn modelId="{6F565F1B-6ABB-4837-9347-AB46B329BA0C}" srcId="{F5F1BF1E-00E7-45AB-8E63-66F8AA1E09EF}" destId="{C80D53E0-6EBC-4673-A178-EFAE12CED38E}" srcOrd="2" destOrd="0" parTransId="{FA950A85-0E8C-40FF-BC40-4BA644521F4C}" sibTransId="{6E25628B-556B-4C4D-81EC-6B2D8EBE6E4A}"/>
    <dgm:cxn modelId="{4BA1D263-DB1C-48BB-96CA-08053992AB94}" srcId="{F5F1BF1E-00E7-45AB-8E63-66F8AA1E09EF}" destId="{62425C7D-31A3-450E-94E2-5FA51B6B2886}" srcOrd="1" destOrd="0" parTransId="{B7E3FBAB-F550-4070-999A-6C2C5CBCD003}" sibTransId="{A61C8F43-2D7C-4F85-9D0A-A648647759F4}"/>
    <dgm:cxn modelId="{2601258C-115D-4A86-B598-564F7613CB08}" type="presOf" srcId="{C80D53E0-6EBC-4673-A178-EFAE12CED38E}" destId="{3BC1B2A0-8868-406F-A9C4-CAF86BE6DB5B}" srcOrd="0" destOrd="0" presId="urn:microsoft.com/office/officeart/2005/8/layout/process1"/>
    <dgm:cxn modelId="{6FEA9139-318C-4BC2-BA8B-E031BCD1FAF6}" type="presOf" srcId="{A61C8F43-2D7C-4F85-9D0A-A648647759F4}" destId="{78CC9711-526E-477F-A67E-BE42BE47C0BD}" srcOrd="0" destOrd="0" presId="urn:microsoft.com/office/officeart/2005/8/layout/process1"/>
    <dgm:cxn modelId="{C03B8A13-E8BA-4846-9F9C-001D8FDE1D65}" type="presOf" srcId="{F5F1BF1E-00E7-45AB-8E63-66F8AA1E09EF}" destId="{37D76FBB-60C2-4ED3-B619-4EBE32F96558}" srcOrd="0" destOrd="0" presId="urn:microsoft.com/office/officeart/2005/8/layout/process1"/>
    <dgm:cxn modelId="{D1453E0D-8F2A-4F79-B2B8-57F40F2AC594}" type="presOf" srcId="{F822919A-FE55-4C9D-8786-FA5B029AB898}" destId="{AC98761C-4B69-4FD4-A537-16308D96EF60}" srcOrd="0" destOrd="0" presId="urn:microsoft.com/office/officeart/2005/8/layout/process1"/>
    <dgm:cxn modelId="{8FAD3B09-8B0E-4154-8EE7-1EDD307F5774}" srcId="{F5F1BF1E-00E7-45AB-8E63-66F8AA1E09EF}" destId="{E036A30C-5F6A-4822-88AC-E649FB26B8D1}" srcOrd="0" destOrd="0" parTransId="{4490A7EE-DA7A-4D9A-8432-8108C907362C}" sibTransId="{F822919A-FE55-4C9D-8786-FA5B029AB898}"/>
    <dgm:cxn modelId="{12EAD915-E492-4BEF-AB35-72DEE0EDFAD6}" type="presParOf" srcId="{37D76FBB-60C2-4ED3-B619-4EBE32F96558}" destId="{44D4C50F-A0B8-4A6C-A5F1-C71B7E999011}" srcOrd="0" destOrd="0" presId="urn:microsoft.com/office/officeart/2005/8/layout/process1"/>
    <dgm:cxn modelId="{12E6F19C-F6AF-4541-ABD1-AAF7E088CEB7}" type="presParOf" srcId="{37D76FBB-60C2-4ED3-B619-4EBE32F96558}" destId="{AC98761C-4B69-4FD4-A537-16308D96EF60}" srcOrd="1" destOrd="0" presId="urn:microsoft.com/office/officeart/2005/8/layout/process1"/>
    <dgm:cxn modelId="{173525EE-3178-493D-BAE3-37B918E5048B}" type="presParOf" srcId="{AC98761C-4B69-4FD4-A537-16308D96EF60}" destId="{9FE1F1F9-84CE-48EC-9743-28C5A56CCDFC}" srcOrd="0" destOrd="0" presId="urn:microsoft.com/office/officeart/2005/8/layout/process1"/>
    <dgm:cxn modelId="{64C98EC5-BF5E-4D18-92F7-785D201CDA00}" type="presParOf" srcId="{37D76FBB-60C2-4ED3-B619-4EBE32F96558}" destId="{55F604B0-52D2-4BE3-A011-526E189C296B}" srcOrd="2" destOrd="0" presId="urn:microsoft.com/office/officeart/2005/8/layout/process1"/>
    <dgm:cxn modelId="{4A29DCAA-2A99-45FA-A4BC-0CE8479CF9AE}" type="presParOf" srcId="{37D76FBB-60C2-4ED3-B619-4EBE32F96558}" destId="{78CC9711-526E-477F-A67E-BE42BE47C0BD}" srcOrd="3" destOrd="0" presId="urn:microsoft.com/office/officeart/2005/8/layout/process1"/>
    <dgm:cxn modelId="{CA5A32F7-E2B6-41E3-874F-D5FEC5F1C8C9}" type="presParOf" srcId="{78CC9711-526E-477F-A67E-BE42BE47C0BD}" destId="{443F9554-ADF1-45D5-8E47-DCC12EB74E0E}" srcOrd="0" destOrd="0" presId="urn:microsoft.com/office/officeart/2005/8/layout/process1"/>
    <dgm:cxn modelId="{1BE4C618-E25F-4926-A203-F781B1A10C46}" type="presParOf" srcId="{37D76FBB-60C2-4ED3-B619-4EBE32F96558}" destId="{3BC1B2A0-8868-406F-A9C4-CAF86BE6DB5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4C50F-A0B8-4A6C-A5F1-C71B7E999011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Input data</a:t>
          </a:r>
          <a:endParaRPr lang="pt-BR" sz="2200" kern="1200" dirty="0"/>
        </a:p>
      </dsp:txBody>
      <dsp:txXfrm>
        <a:off x="33499" y="1579724"/>
        <a:ext cx="1545106" cy="904550"/>
      </dsp:txXfrm>
    </dsp:sp>
    <dsp:sp modelId="{AC98761C-4B69-4FD4-A537-16308D96EF60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1766887" y="1912856"/>
        <a:ext cx="237646" cy="238286"/>
      </dsp:txXfrm>
    </dsp:sp>
    <dsp:sp modelId="{55F604B0-52D2-4BE3-A011-526E189C296B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Assemble model</a:t>
          </a:r>
          <a:endParaRPr lang="pt-BR" sz="2200" kern="1200" dirty="0"/>
        </a:p>
      </dsp:txBody>
      <dsp:txXfrm>
        <a:off x="2275446" y="1579724"/>
        <a:ext cx="1545106" cy="904550"/>
      </dsp:txXfrm>
    </dsp:sp>
    <dsp:sp modelId="{78CC9711-526E-477F-A67E-BE42BE47C0BD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4008834" y="1912856"/>
        <a:ext cx="237646" cy="238286"/>
      </dsp:txXfrm>
    </dsp:sp>
    <dsp:sp modelId="{3BC1B2A0-8868-406F-A9C4-CAF86BE6DB5B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Solve and output data</a:t>
          </a:r>
          <a:endParaRPr lang="pt-BR" sz="2200" kern="1200" dirty="0"/>
        </a:p>
      </dsp:txBody>
      <dsp:txXfrm>
        <a:off x="4517393" y="1579724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DA81-E12E-4AEF-8079-9FF67D1D6507}" type="datetimeFigureOut">
              <a:rPr lang="pt-BR" smtClean="0"/>
              <a:t>19/09/2016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5E40-8C2C-432A-B49B-E3CFE1106E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24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DA81-E12E-4AEF-8079-9FF67D1D6507}" type="datetimeFigureOut">
              <a:rPr lang="pt-BR" smtClean="0"/>
              <a:t>19/09/2016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5E40-8C2C-432A-B49B-E3CFE1106E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99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DA81-E12E-4AEF-8079-9FF67D1D6507}" type="datetimeFigureOut">
              <a:rPr lang="pt-BR" smtClean="0"/>
              <a:t>19/09/2016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5E40-8C2C-432A-B49B-E3CFE1106E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6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DA81-E12E-4AEF-8079-9FF67D1D6507}" type="datetimeFigureOut">
              <a:rPr lang="pt-BR" smtClean="0"/>
              <a:t>19/09/2016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5E40-8C2C-432A-B49B-E3CFE1106E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29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DA81-E12E-4AEF-8079-9FF67D1D6507}" type="datetimeFigureOut">
              <a:rPr lang="pt-BR" smtClean="0"/>
              <a:t>19/09/2016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5E40-8C2C-432A-B49B-E3CFE1106E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32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DA81-E12E-4AEF-8079-9FF67D1D6507}" type="datetimeFigureOut">
              <a:rPr lang="pt-BR" smtClean="0"/>
              <a:t>19/09/2016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5E40-8C2C-432A-B49B-E3CFE1106E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53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DA81-E12E-4AEF-8079-9FF67D1D6507}" type="datetimeFigureOut">
              <a:rPr lang="pt-BR" smtClean="0"/>
              <a:t>19/09/2016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5E40-8C2C-432A-B49B-E3CFE1106E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60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DA81-E12E-4AEF-8079-9FF67D1D6507}" type="datetimeFigureOut">
              <a:rPr lang="pt-BR" smtClean="0"/>
              <a:t>19/09/2016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5E40-8C2C-432A-B49B-E3CFE1106E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4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262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DA81-E12E-4AEF-8079-9FF67D1D6507}" type="datetimeFigureOut">
              <a:rPr lang="pt-BR" smtClean="0"/>
              <a:t>19/09/2016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5E40-8C2C-432A-B49B-E3CFE1106E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3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DA81-E12E-4AEF-8079-9FF67D1D6507}" type="datetimeFigureOut">
              <a:rPr lang="pt-BR" smtClean="0"/>
              <a:t>19/09/2016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5E40-8C2C-432A-B49B-E3CFE1106E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58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0DA81-E12E-4AEF-8079-9FF67D1D6507}" type="datetimeFigureOut">
              <a:rPr lang="pt-BR" smtClean="0"/>
              <a:t>19/09/2016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25E40-8C2C-432A-B49B-E3CFE1106E5D}" type="slidenum">
              <a:rPr lang="pt-BR" smtClean="0"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2353" y="6377156"/>
            <a:ext cx="1751647" cy="4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41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3.gif"/><Relationship Id="rId4" Type="http://schemas.openxmlformats.org/officeDocument/2006/relationships/image" Target="../media/image42.png"/><Relationship Id="rId9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10" Type="http://schemas.openxmlformats.org/officeDocument/2006/relationships/image" Target="../media/image5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8.png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6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ner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133" y="4982509"/>
            <a:ext cx="771525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http://www.usp.br/gr/imagens/BRASAOcolor_gde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21" y="4982509"/>
            <a:ext cx="841375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852671" y="1533350"/>
            <a:ext cx="7651900" cy="154781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D1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D1FFFF"/>
                </a:solidFill>
                <a:latin typeface="Arial Narrow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D1FFFF"/>
                </a:solidFill>
                <a:latin typeface="Arial Narrow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D1FFFF"/>
                </a:solidFill>
                <a:latin typeface="Arial Narrow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D1FFFF"/>
                </a:solidFill>
                <a:latin typeface="Arial Narrow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D1FFFF"/>
                </a:solidFill>
                <a:latin typeface="Arial Narrow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D1FFFF"/>
                </a:solidFill>
                <a:latin typeface="Arial Narrow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D1FFFF"/>
                </a:solidFill>
                <a:latin typeface="Arial Narrow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D1FFFF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PARAMETRIC DESIGN AND OPTIMIZATION OF SHELL </a:t>
            </a:r>
            <a:r>
              <a:rPr lang="en-US" sz="2400" dirty="0" smtClean="0">
                <a:solidFill>
                  <a:srgbClr val="7F7F7F"/>
                </a:solidFill>
              </a:rPr>
              <a:t>STRUCTURES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USING THE NATURAL FORCE DENSITY METHOD</a:t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en-GB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>
          <a:xfrm>
            <a:off x="134938" y="2897204"/>
            <a:ext cx="8607425" cy="160016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FFFF99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5C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rgbClr val="FFFF99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rgbClr val="D1FFFF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cs typeface="+mn-cs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</a:rPr>
              <a:t>Márcio Sartorelli </a:t>
            </a:r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</a:rPr>
              <a:t>Venâncio </a:t>
            </a:r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</a:rPr>
              <a:t>de </a:t>
            </a:r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</a:rPr>
              <a:t>Souza</a:t>
            </a:r>
            <a:endParaRPr lang="pt-B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 eaLnBrk="1" hangingPunct="1">
              <a:spcBef>
                <a:spcPct val="0"/>
              </a:spcBef>
              <a:buNone/>
              <a:defRPr/>
            </a:pP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Ruy </a:t>
            </a:r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</a:rPr>
              <a:t>Marcelo de Oliveira Pauletti</a:t>
            </a:r>
          </a:p>
          <a:p>
            <a:pPr marL="0" indent="0" algn="ctr" eaLnBrk="1" hangingPunct="1">
              <a:spcBef>
                <a:spcPct val="0"/>
              </a:spcBef>
              <a:buNone/>
              <a:defRPr/>
            </a:pPr>
            <a:endParaRPr lang="pt-B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 eaLnBrk="1" hangingPunct="1">
              <a:spcBef>
                <a:spcPct val="0"/>
              </a:spcBef>
              <a:buNone/>
              <a:defRPr/>
            </a:pPr>
            <a:r>
              <a:rPr lang="pt-BR" sz="18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sz="1800" i="1" dirty="0" err="1">
                <a:solidFill>
                  <a:schemeClr val="bg1">
                    <a:lumMod val="50000"/>
                  </a:schemeClr>
                </a:solidFill>
              </a:rPr>
              <a:t>olytechnic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 School of the University of São Paulo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675"/>
            <a:ext cx="9144000" cy="12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4" y="3696019"/>
            <a:ext cx="7485771" cy="17046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 smtClean="0">
                <a:solidFill>
                  <a:srgbClr val="7F7F7F"/>
                </a:solidFill>
              </a:rPr>
              <a:t>FDM design and optimization </a:t>
            </a:r>
            <a:endParaRPr lang="pt-BR" sz="3200" dirty="0">
              <a:solidFill>
                <a:srgbClr val="7F7F7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9158" t="37762" r="21949" b="20175"/>
          <a:stretch/>
        </p:blipFill>
        <p:spPr bwMode="auto">
          <a:xfrm>
            <a:off x="1675094" y="1282693"/>
            <a:ext cx="2689884" cy="16105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3886417" y="3333909"/>
            <a:ext cx="1371163" cy="362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solidFill>
                  <a:srgbClr val="7F7F7F"/>
                </a:solidFill>
              </a:rPr>
              <a:t>From 2.5m</a:t>
            </a:r>
            <a:endParaRPr lang="pt-BR" sz="2000" dirty="0">
              <a:solidFill>
                <a:srgbClr val="7F7F7F"/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114642" y="5400675"/>
            <a:ext cx="1371163" cy="362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solidFill>
                  <a:srgbClr val="7F7F7F"/>
                </a:solidFill>
              </a:rPr>
              <a:t>To 2.6m</a:t>
            </a:r>
            <a:endParaRPr lang="pt-BR" sz="2000" dirty="0">
              <a:solidFill>
                <a:srgbClr val="7F7F7F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943722" y="5400675"/>
            <a:ext cx="1371163" cy="362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000" dirty="0" smtClean="0">
                <a:solidFill>
                  <a:srgbClr val="7F7F7F"/>
                </a:solidFill>
              </a:rPr>
              <a:t>To 2.7m</a:t>
            </a:r>
            <a:endParaRPr lang="pt-BR" sz="2000" dirty="0">
              <a:solidFill>
                <a:srgbClr val="7F7F7F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292044"/>
              </p:ext>
            </p:extLst>
          </p:nvPr>
        </p:nvGraphicFramePr>
        <p:xfrm>
          <a:off x="5734741" y="1521599"/>
          <a:ext cx="1410845" cy="881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5" imgW="723586" imgH="457002" progId="Equation.DSMT4">
                  <p:embed/>
                </p:oleObj>
              </mc:Choice>
              <mc:Fallback>
                <p:oleObj name="Equation" r:id="rId5" imgW="723586" imgH="457002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741" y="1521599"/>
                        <a:ext cx="1410845" cy="8813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726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91" y="1240859"/>
            <a:ext cx="5153660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81" y="4817690"/>
            <a:ext cx="5669280" cy="12420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 smtClean="0">
                <a:solidFill>
                  <a:srgbClr val="7F7F7F"/>
                </a:solidFill>
              </a:rPr>
              <a:t>FDM design and optimization </a:t>
            </a:r>
            <a:endParaRPr lang="pt-BR" sz="3200" dirty="0">
              <a:solidFill>
                <a:srgbClr val="7F7F7F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447" y="3277685"/>
            <a:ext cx="3761105" cy="12623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72702" y="184773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407916"/>
              </p:ext>
            </p:extLst>
          </p:nvPr>
        </p:nvGraphicFramePr>
        <p:xfrm>
          <a:off x="7124700" y="1533525"/>
          <a:ext cx="18034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6" imgW="901440" imgH="431640" progId="Equation.DSMT4">
                  <p:embed/>
                </p:oleObj>
              </mc:Choice>
              <mc:Fallback>
                <p:oleObj name="Equation" r:id="rId6" imgW="9014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700" y="1533525"/>
                        <a:ext cx="1803400" cy="86836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90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6"/>
          <a:stretch/>
        </p:blipFill>
        <p:spPr bwMode="auto">
          <a:xfrm>
            <a:off x="142874" y="4922682"/>
            <a:ext cx="8858251" cy="12522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98" y="1027907"/>
            <a:ext cx="5987704" cy="18526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7F7F7F"/>
                </a:solidFill>
              </a:rPr>
              <a:t>NFDM design and optimization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43" y="3159983"/>
            <a:ext cx="3359111" cy="130998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686057"/>
              </p:ext>
            </p:extLst>
          </p:nvPr>
        </p:nvGraphicFramePr>
        <p:xfrm>
          <a:off x="6928351" y="1085850"/>
          <a:ext cx="175260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8351" y="1085850"/>
                        <a:ext cx="1752600" cy="8683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593511"/>
              </p:ext>
            </p:extLst>
          </p:nvPr>
        </p:nvGraphicFramePr>
        <p:xfrm>
          <a:off x="7009780" y="2362928"/>
          <a:ext cx="1589741" cy="517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8" imgW="1091880" imgH="355320" progId="Equation.DSMT4">
                  <p:embed/>
                </p:oleObj>
              </mc:Choice>
              <mc:Fallback>
                <p:oleObj name="Equation" r:id="rId8" imgW="10918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09780" y="2362928"/>
                        <a:ext cx="1589741" cy="517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56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73" y="3688121"/>
            <a:ext cx="7147177" cy="205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1268771"/>
            <a:ext cx="35560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7F7F7F"/>
                </a:solidFill>
              </a:rPr>
              <a:t>NFDM design and optimization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973237"/>
              </p:ext>
            </p:extLst>
          </p:nvPr>
        </p:nvGraphicFramePr>
        <p:xfrm>
          <a:off x="5965825" y="1690688"/>
          <a:ext cx="175260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5" imgW="876240" imgH="431640" progId="Equation.DSMT4">
                  <p:embed/>
                </p:oleObj>
              </mc:Choice>
              <mc:Fallback>
                <p:oleObj name="Equation" r:id="rId5" imgW="8762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5825" y="1690688"/>
                        <a:ext cx="1752600" cy="8683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89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6"/>
          <a:stretch/>
        </p:blipFill>
        <p:spPr bwMode="auto">
          <a:xfrm>
            <a:off x="1264003" y="2593674"/>
            <a:ext cx="3307997" cy="368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85" y="1014830"/>
            <a:ext cx="5371249" cy="12289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 smtClean="0">
                <a:solidFill>
                  <a:srgbClr val="7F7F7F"/>
                </a:solidFill>
              </a:rPr>
              <a:t>Best-fit Optimization</a:t>
            </a:r>
            <a:endParaRPr lang="pt-BR" sz="3200" dirty="0">
              <a:solidFill>
                <a:srgbClr val="7F7F7F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635323"/>
              </p:ext>
            </p:extLst>
          </p:nvPr>
        </p:nvGraphicFramePr>
        <p:xfrm>
          <a:off x="6381750" y="1195124"/>
          <a:ext cx="21336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5" imgW="1066680" imgH="431640" progId="Equation.DSMT4">
                  <p:embed/>
                </p:oleObj>
              </mc:Choice>
              <mc:Fallback>
                <p:oleObj name="Equation" r:id="rId5" imgW="1066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0" y="1195124"/>
                        <a:ext cx="2133600" cy="86836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7"/>
          <a:stretch/>
        </p:blipFill>
        <p:spPr bwMode="auto">
          <a:xfrm>
            <a:off x="4572000" y="2593674"/>
            <a:ext cx="3455351" cy="3685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46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943" t="37962" r="36550" b="18335"/>
          <a:stretch/>
        </p:blipFill>
        <p:spPr>
          <a:xfrm>
            <a:off x="447875" y="3465283"/>
            <a:ext cx="4543329" cy="2302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972" t="31235" r="66730" b="19382"/>
          <a:stretch/>
        </p:blipFill>
        <p:spPr>
          <a:xfrm>
            <a:off x="6140533" y="752074"/>
            <a:ext cx="2365161" cy="3798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7084" t="60617" r="39583" b="16667"/>
          <a:stretch/>
        </p:blipFill>
        <p:spPr>
          <a:xfrm>
            <a:off x="5354458" y="5273605"/>
            <a:ext cx="3352216" cy="9884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2656" t="41176" r="28907" b="17647"/>
          <a:stretch/>
        </p:blipFill>
        <p:spPr>
          <a:xfrm>
            <a:off x="1963963" y="1051984"/>
            <a:ext cx="1511151" cy="19721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sp>
        <p:nvSpPr>
          <p:cNvPr id="37" name="Título 1"/>
          <p:cNvSpPr txBox="1">
            <a:spLocks/>
          </p:cNvSpPr>
          <p:nvPr/>
        </p:nvSpPr>
        <p:spPr>
          <a:xfrm>
            <a:off x="219684" y="17263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smtClean="0">
                <a:solidFill>
                  <a:srgbClr val="7F7F7F"/>
                </a:solidFill>
              </a:rPr>
              <a:t>Constrained Optimization with Penalty Functions</a:t>
            </a:r>
            <a:endParaRPr lang="pt-BR" sz="2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" t="52055" r="23511" b="22192"/>
          <a:stretch/>
        </p:blipFill>
        <p:spPr>
          <a:xfrm>
            <a:off x="660401" y="3838685"/>
            <a:ext cx="7700433" cy="1636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333" t="54074" r="25313" b="24074"/>
          <a:stretch/>
        </p:blipFill>
        <p:spPr>
          <a:xfrm>
            <a:off x="660401" y="1322257"/>
            <a:ext cx="7700433" cy="1632796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19684" y="17263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smtClean="0">
                <a:solidFill>
                  <a:srgbClr val="7F7F7F"/>
                </a:solidFill>
              </a:rPr>
              <a:t>Constrained Optimization with Penalty Functions</a:t>
            </a:r>
            <a:endParaRPr lang="pt-BR" sz="2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38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61" y="4186619"/>
            <a:ext cx="4832779" cy="2638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t="15309" r="22974" b="38629"/>
          <a:stretch/>
        </p:blipFill>
        <p:spPr>
          <a:xfrm>
            <a:off x="4071486" y="2710575"/>
            <a:ext cx="4819744" cy="2511666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219684" y="17263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smtClean="0">
                <a:solidFill>
                  <a:srgbClr val="7F7F7F"/>
                </a:solidFill>
              </a:rPr>
              <a:t>Constrained Optimization with Penalty Functions</a:t>
            </a:r>
            <a:endParaRPr lang="pt-BR" sz="2400" dirty="0">
              <a:solidFill>
                <a:srgbClr val="7F7F7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15310" r="25057" b="47888"/>
          <a:stretch/>
        </p:blipFill>
        <p:spPr>
          <a:xfrm>
            <a:off x="306382" y="658611"/>
            <a:ext cx="5038129" cy="21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416" t="38333" r="43959" b="33519"/>
          <a:stretch/>
        </p:blipFill>
        <p:spPr>
          <a:xfrm>
            <a:off x="778998" y="4725061"/>
            <a:ext cx="3398597" cy="1757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417" t="23149" r="43958" b="23333"/>
          <a:stretch/>
        </p:blipFill>
        <p:spPr>
          <a:xfrm>
            <a:off x="4273230" y="798777"/>
            <a:ext cx="4708432" cy="462835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68356" y="457201"/>
            <a:ext cx="3528391" cy="3637721"/>
            <a:chOff x="14182351" y="24366858"/>
            <a:chExt cx="3929492" cy="39560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25417" t="22778" r="43749" b="22037"/>
            <a:stretch/>
          </p:blipFill>
          <p:spPr>
            <a:xfrm>
              <a:off x="14182351" y="24366858"/>
              <a:ext cx="3929492" cy="395604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90174" y="24366858"/>
              <a:ext cx="1821669" cy="848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41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 smtClean="0">
                <a:solidFill>
                  <a:srgbClr val="7F7F7F"/>
                </a:solidFill>
              </a:rPr>
              <a:t>Some conclusions</a:t>
            </a:r>
            <a:endParaRPr lang="pt-BR" sz="3200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2950" y="1323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28650" y="1508641"/>
            <a:ext cx="7886700" cy="44830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000" dirty="0">
                <a:solidFill>
                  <a:srgbClr val="7F7F7F"/>
                </a:solidFill>
              </a:rPr>
              <a:t>T</a:t>
            </a:r>
            <a:r>
              <a:rPr lang="pt-BR" sz="2000" dirty="0" smtClean="0">
                <a:solidFill>
                  <a:srgbClr val="7F7F7F"/>
                </a:solidFill>
              </a:rPr>
              <a:t>he Natural Force Density Method showed to be a </a:t>
            </a:r>
            <a:r>
              <a:rPr lang="pt-BR" sz="2000" dirty="0" smtClean="0">
                <a:solidFill>
                  <a:srgbClr val="7F7F7F"/>
                </a:solidFill>
              </a:rPr>
              <a:t>good form-finding </a:t>
            </a:r>
            <a:r>
              <a:rPr lang="pt-BR" sz="2000" dirty="0" smtClean="0">
                <a:solidFill>
                  <a:srgbClr val="7F7F7F"/>
                </a:solidFill>
              </a:rPr>
              <a:t>tool for shells, and its integration with parametric tools </a:t>
            </a:r>
            <a:r>
              <a:rPr lang="pt-BR" sz="2000" dirty="0" smtClean="0">
                <a:solidFill>
                  <a:srgbClr val="7F7F7F"/>
                </a:solidFill>
              </a:rPr>
              <a:t>adds up to the design process </a:t>
            </a:r>
            <a:r>
              <a:rPr lang="pt-BR" sz="2000" dirty="0" smtClean="0">
                <a:solidFill>
                  <a:srgbClr val="7F7F7F"/>
                </a:solidFill>
              </a:rPr>
              <a:t>as it allows </a:t>
            </a:r>
            <a:r>
              <a:rPr lang="pt-BR" sz="2000" dirty="0" smtClean="0">
                <a:solidFill>
                  <a:srgbClr val="7F7F7F"/>
                </a:solidFill>
              </a:rPr>
              <a:t>real-time geometrical and </a:t>
            </a:r>
            <a:r>
              <a:rPr lang="pt-BR" sz="2000" dirty="0" smtClean="0">
                <a:solidFill>
                  <a:srgbClr val="7F7F7F"/>
                </a:solidFill>
              </a:rPr>
              <a:t>structural </a:t>
            </a:r>
            <a:r>
              <a:rPr lang="pt-BR" sz="2000" dirty="0" smtClean="0">
                <a:solidFill>
                  <a:srgbClr val="7F7F7F"/>
                </a:solidFill>
              </a:rPr>
              <a:t>feedback, opening a large range of possibilities in definition of form-finding parameters.</a:t>
            </a:r>
            <a:endParaRPr lang="pt-BR" sz="2000" dirty="0" smtClean="0">
              <a:solidFill>
                <a:srgbClr val="7F7F7F"/>
              </a:solidFill>
            </a:endParaRPr>
          </a:p>
          <a:p>
            <a:pPr algn="just"/>
            <a:endParaRPr lang="pt-BR" sz="2000" dirty="0">
              <a:solidFill>
                <a:srgbClr val="7F7F7F"/>
              </a:solidFill>
            </a:endParaRPr>
          </a:p>
          <a:p>
            <a:pPr algn="just"/>
            <a:endParaRPr lang="pt-BR" sz="2000" dirty="0" smtClean="0">
              <a:solidFill>
                <a:srgbClr val="7F7F7F"/>
              </a:solidFill>
            </a:endParaRPr>
          </a:p>
          <a:p>
            <a:pPr algn="just"/>
            <a:endParaRPr lang="pt-BR" sz="2000" dirty="0">
              <a:solidFill>
                <a:srgbClr val="7F7F7F"/>
              </a:solidFill>
            </a:endParaRPr>
          </a:p>
          <a:p>
            <a:pPr algn="just"/>
            <a:r>
              <a:rPr lang="pt-BR" sz="2000" dirty="0" smtClean="0">
                <a:solidFill>
                  <a:srgbClr val="7F7F7F"/>
                </a:solidFill>
              </a:rPr>
              <a:t>Genetic </a:t>
            </a:r>
            <a:r>
              <a:rPr lang="pt-BR" sz="2000" dirty="0" smtClean="0">
                <a:solidFill>
                  <a:srgbClr val="7F7F7F"/>
                </a:solidFill>
              </a:rPr>
              <a:t>algorithms for optimization </a:t>
            </a:r>
            <a:r>
              <a:rPr lang="pt-BR" sz="2000" dirty="0" smtClean="0">
                <a:solidFill>
                  <a:srgbClr val="7F7F7F"/>
                </a:solidFill>
              </a:rPr>
              <a:t>showed to be </a:t>
            </a:r>
            <a:r>
              <a:rPr lang="pt-BR" sz="2000" dirty="0" smtClean="0">
                <a:solidFill>
                  <a:srgbClr val="7F7F7F"/>
                </a:solidFill>
              </a:rPr>
              <a:t>easy to use </a:t>
            </a:r>
            <a:r>
              <a:rPr lang="pt-BR" sz="2000" dirty="0" smtClean="0">
                <a:solidFill>
                  <a:srgbClr val="7F7F7F"/>
                </a:solidFill>
              </a:rPr>
              <a:t>and deliver good results associated with the FDM and the NFDM parameters. Definition of constraints with penalty functions worked well for structural and </a:t>
            </a:r>
            <a:r>
              <a:rPr lang="pt-BR" sz="2000" dirty="0" smtClean="0">
                <a:solidFill>
                  <a:srgbClr val="7F7F7F"/>
                </a:solidFill>
              </a:rPr>
              <a:t>architectural </a:t>
            </a:r>
            <a:r>
              <a:rPr lang="pt-BR" sz="2000" dirty="0" smtClean="0">
                <a:solidFill>
                  <a:srgbClr val="7F7F7F"/>
                </a:solidFill>
              </a:rPr>
              <a:t>specifications. Future works will analyse the potential of the tools developed inside muti-objective genetic algorithms.</a:t>
            </a:r>
          </a:p>
          <a:p>
            <a:pPr algn="just"/>
            <a:endParaRPr lang="pt-BR" sz="2000" dirty="0">
              <a:solidFill>
                <a:srgbClr val="7F7F7F"/>
              </a:solidFill>
            </a:endParaRPr>
          </a:p>
          <a:p>
            <a:pPr algn="just"/>
            <a:endParaRPr lang="pt-BR" sz="2000" dirty="0" smtClean="0">
              <a:solidFill>
                <a:srgbClr val="7F7F7F"/>
              </a:solidFill>
            </a:endParaRPr>
          </a:p>
          <a:p>
            <a:endParaRPr lang="pt-BR" sz="2400" dirty="0">
              <a:solidFill>
                <a:srgbClr val="7F7F7F"/>
              </a:solidFill>
            </a:endParaRPr>
          </a:p>
          <a:p>
            <a:endParaRPr lang="pt-BR" sz="2400" dirty="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95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4609" y="-42364"/>
            <a:ext cx="7886700" cy="1325563"/>
          </a:xfrm>
        </p:spPr>
        <p:txBody>
          <a:bodyPr/>
          <a:lstStyle/>
          <a:p>
            <a:r>
              <a:rPr lang="pt-BR" dirty="0" smtClean="0">
                <a:solidFill>
                  <a:srgbClr val="7F7F7F"/>
                </a:solidFill>
              </a:rPr>
              <a:t>Force Density </a:t>
            </a:r>
            <a:r>
              <a:rPr lang="pt-BR" dirty="0" smtClean="0">
                <a:solidFill>
                  <a:srgbClr val="7F7F7F"/>
                </a:solidFill>
              </a:rPr>
              <a:t>Method (FDM)</a:t>
            </a:r>
            <a:endParaRPr lang="pt-BR" dirty="0">
              <a:solidFill>
                <a:srgbClr val="7F7F7F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19070" y="2036746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Figura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39" y="1794681"/>
            <a:ext cx="1968756" cy="1886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18" y="5021756"/>
            <a:ext cx="2862262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747" y="1535096"/>
            <a:ext cx="898525" cy="7556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00693" y="1310963"/>
            <a:ext cx="38433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 system of central forces: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893272" y="1700196"/>
            <a:ext cx="2216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Force Densities: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61005" y="4634867"/>
            <a:ext cx="3883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Nonlinear Equilibrium Equations: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880708" y="2932193"/>
            <a:ext cx="353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Linear Equilibrium Equations: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11" y="4138107"/>
            <a:ext cx="319088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000693" y="4150576"/>
            <a:ext cx="2216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Internal nodal loads: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02920" y="3763687"/>
            <a:ext cx="2216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External nodal loads: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349" y="3744909"/>
            <a:ext cx="36195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67" y="5788524"/>
            <a:ext cx="3367088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98867"/>
              </p:ext>
            </p:extLst>
          </p:nvPr>
        </p:nvGraphicFramePr>
        <p:xfrm>
          <a:off x="4880708" y="3263980"/>
          <a:ext cx="3144837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9" imgW="2044700" imgH="444500" progId="Equation.DSMT4">
                  <p:embed/>
                </p:oleObj>
              </mc:Choice>
              <mc:Fallback>
                <p:oleObj name="Equation" r:id="rId9" imgW="20447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0708" y="3263980"/>
                        <a:ext cx="3144837" cy="6873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369314"/>
              </p:ext>
            </p:extLst>
          </p:nvPr>
        </p:nvGraphicFramePr>
        <p:xfrm>
          <a:off x="5168795" y="4741610"/>
          <a:ext cx="2295272" cy="931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11" imgW="1193760" imgH="482400" progId="Equation.DSMT4">
                  <p:embed/>
                </p:oleObj>
              </mc:Choice>
              <mc:Fallback>
                <p:oleObj name="Equation" r:id="rId11" imgW="11937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8795" y="4741610"/>
                        <a:ext cx="2295272" cy="9315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896447" y="4341751"/>
            <a:ext cx="353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Force densities stiffness matrix:</a:t>
            </a:r>
            <a:endParaRPr lang="pt-BR" alt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961005" y="796467"/>
            <a:ext cx="26949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dirty="0" smtClean="0">
                <a:solidFill>
                  <a:srgbClr val="7F7F7F"/>
                </a:solidFill>
                <a:latin typeface="+mj-lt"/>
              </a:rPr>
              <a:t>(Linkwitz &amp; Sheck, 1974)</a:t>
            </a:r>
            <a:endParaRPr lang="en-US" altLang="pt-BR" dirty="0">
              <a:solidFill>
                <a:srgbClr val="7F7F7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530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 smtClean="0">
                <a:solidFill>
                  <a:srgbClr val="7F7F7F"/>
                </a:solidFill>
              </a:rPr>
              <a:t>Thank </a:t>
            </a:r>
            <a:r>
              <a:rPr lang="pt-BR" sz="3200" dirty="0" smtClean="0">
                <a:solidFill>
                  <a:srgbClr val="7F7F7F"/>
                </a:solidFill>
              </a:rPr>
              <a:t>You!</a:t>
            </a:r>
            <a:endParaRPr lang="pt-BR" sz="3200" dirty="0">
              <a:solidFill>
                <a:srgbClr val="7F7F7F"/>
              </a:solidFill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628650" y="2775467"/>
            <a:ext cx="7886700" cy="844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solidFill>
                  <a:srgbClr val="7F7F7F"/>
                </a:solidFill>
              </a:rPr>
              <a:t>marcio.sartorelli.souza@usp.br</a:t>
            </a:r>
          </a:p>
          <a:p>
            <a:pPr algn="ctr"/>
            <a:endParaRPr lang="pt-BR" sz="2000" dirty="0">
              <a:solidFill>
                <a:srgbClr val="7F7F7F"/>
              </a:solidFill>
            </a:endParaRPr>
          </a:p>
          <a:p>
            <a:pPr algn="ctr"/>
            <a:endParaRPr lang="pt-BR" sz="2000" dirty="0" smtClean="0">
              <a:solidFill>
                <a:srgbClr val="7F7F7F"/>
              </a:solidFill>
            </a:endParaRPr>
          </a:p>
          <a:p>
            <a:pPr algn="ctr"/>
            <a:r>
              <a:rPr lang="pt-BR" sz="2000" dirty="0" smtClean="0">
                <a:solidFill>
                  <a:srgbClr val="7F7F7F"/>
                </a:solidFill>
              </a:rPr>
              <a:t>paulleti@usp.br</a:t>
            </a:r>
            <a:endParaRPr lang="pt-BR" sz="2000" dirty="0">
              <a:solidFill>
                <a:srgbClr val="7F7F7F"/>
              </a:solidFill>
            </a:endParaRPr>
          </a:p>
          <a:p>
            <a:pPr algn="just"/>
            <a:endParaRPr lang="pt-BR" sz="2000" dirty="0" smtClean="0">
              <a:solidFill>
                <a:srgbClr val="7F7F7F"/>
              </a:solidFill>
            </a:endParaRPr>
          </a:p>
          <a:p>
            <a:endParaRPr lang="pt-BR" sz="2400" dirty="0">
              <a:solidFill>
                <a:srgbClr val="7F7F7F"/>
              </a:solidFill>
            </a:endParaRPr>
          </a:p>
          <a:p>
            <a:endParaRPr lang="pt-BR" sz="2400" dirty="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927225"/>
            <a:ext cx="628332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82128" y="928688"/>
            <a:ext cx="321116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dirty="0">
                <a:solidFill>
                  <a:srgbClr val="7F7F7F"/>
                </a:solidFill>
                <a:latin typeface="+mj-lt"/>
              </a:rPr>
              <a:t>Some isotropic solutions:</a:t>
            </a:r>
            <a:endParaRPr lang="pt-BR" altLang="pt-BR" dirty="0">
              <a:solidFill>
                <a:srgbClr val="7F7F7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9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984044"/>
              </p:ext>
            </p:extLst>
          </p:nvPr>
        </p:nvGraphicFramePr>
        <p:xfrm>
          <a:off x="1022200" y="3397085"/>
          <a:ext cx="2901545" cy="69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3" imgW="2108160" imgH="507960" progId="Equation.DSMT4">
                  <p:embed/>
                </p:oleObj>
              </mc:Choice>
              <mc:Fallback>
                <p:oleObj name="Equation" r:id="rId3" imgW="21081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200" y="3397085"/>
                        <a:ext cx="2901545" cy="697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772519"/>
              </p:ext>
            </p:extLst>
          </p:nvPr>
        </p:nvGraphicFramePr>
        <p:xfrm>
          <a:off x="1281088" y="5089684"/>
          <a:ext cx="6121244" cy="1250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5" imgW="2705040" imgH="736560" progId="Equation.DSMT4">
                  <p:embed/>
                </p:oleObj>
              </mc:Choice>
              <mc:Fallback>
                <p:oleObj name="Equation" r:id="rId5" imgW="270504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088" y="5089684"/>
                        <a:ext cx="6121244" cy="12503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346" y="1158834"/>
            <a:ext cx="1999831" cy="16607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8901" y="3117276"/>
            <a:ext cx="2745440" cy="1775513"/>
          </a:xfrm>
          <a:prstGeom prst="rect">
            <a:avLst/>
          </a:prstGeom>
        </p:spPr>
      </p:pic>
      <p:graphicFrame>
        <p:nvGraphicFramePr>
          <p:cNvPr id="3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483123"/>
              </p:ext>
            </p:extLst>
          </p:nvPr>
        </p:nvGraphicFramePr>
        <p:xfrm>
          <a:off x="6036666" y="1419859"/>
          <a:ext cx="1717675" cy="1024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9" imgW="1244600" imgH="736600" progId="Equation.DSMT4">
                  <p:embed/>
                </p:oleObj>
              </mc:Choice>
              <mc:Fallback>
                <p:oleObj name="Equation" r:id="rId9" imgW="1244600" imgH="736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6666" y="1419859"/>
                        <a:ext cx="1717675" cy="102423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5176833" y="2457519"/>
            <a:ext cx="32525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pt-BR" sz="1200" dirty="0">
                <a:solidFill>
                  <a:srgbClr val="7F7F7F"/>
                </a:solidFill>
                <a:latin typeface="+mj-lt"/>
              </a:rPr>
              <a:t>Vector of internal forces,</a:t>
            </a:r>
          </a:p>
          <a:p>
            <a:pPr algn="r" eaLnBrk="1" hangingPunct="1"/>
            <a:r>
              <a:rPr lang="en-US" altLang="pt-BR" sz="1200" dirty="0">
                <a:solidFill>
                  <a:srgbClr val="7F7F7F"/>
                </a:solidFill>
                <a:latin typeface="+mj-lt"/>
              </a:rPr>
              <a:t>decomposed into components parallel to the element </a:t>
            </a:r>
            <a:r>
              <a:rPr lang="en-US" altLang="pt-BR" sz="1200" dirty="0" smtClean="0">
                <a:solidFill>
                  <a:srgbClr val="7F7F7F"/>
                </a:solidFill>
                <a:latin typeface="+mj-lt"/>
              </a:rPr>
              <a:t>sides </a:t>
            </a:r>
            <a:endParaRPr lang="en-US" altLang="pt-BR" sz="1200" dirty="0">
              <a:solidFill>
                <a:srgbClr val="7F7F7F"/>
              </a:solidFill>
              <a:latin typeface="+mj-lt"/>
            </a:endParaRP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279532"/>
              </p:ext>
            </p:extLst>
          </p:nvPr>
        </p:nvGraphicFramePr>
        <p:xfrm>
          <a:off x="1603023" y="1402127"/>
          <a:ext cx="8699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Equation" r:id="rId11" imgW="634725" imgH="710891" progId="Equation.DSMT4">
                  <p:embed/>
                </p:oleObj>
              </mc:Choice>
              <mc:Fallback>
                <p:oleObj name="Equation" r:id="rId11" imgW="634725" imgH="7108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023" y="1402127"/>
                        <a:ext cx="869950" cy="9715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5"/>
          <p:cNvSpPr>
            <a:spLocks noChangeArrowheads="1"/>
          </p:cNvSpPr>
          <p:nvPr/>
        </p:nvSpPr>
        <p:spPr bwMode="auto">
          <a:xfrm>
            <a:off x="1200428" y="2385680"/>
            <a:ext cx="17088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sz="1200" dirty="0">
                <a:solidFill>
                  <a:srgbClr val="7F7F7F"/>
                </a:solidFill>
                <a:latin typeface="+mj-lt"/>
              </a:rPr>
              <a:t>Vector of Natural Forces </a:t>
            </a:r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143123" y="67444"/>
            <a:ext cx="8857753" cy="793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rgbClr val="7F7F7F"/>
                </a:solidFill>
              </a:rPr>
              <a:t>Natural Force Density </a:t>
            </a:r>
            <a:r>
              <a:rPr lang="pt-BR" dirty="0" smtClean="0">
                <a:solidFill>
                  <a:srgbClr val="7F7F7F"/>
                </a:solidFill>
              </a:rPr>
              <a:t>Method (NFDM)</a:t>
            </a:r>
            <a:endParaRPr lang="pt-BR" dirty="0">
              <a:solidFill>
                <a:srgbClr val="7F7F7F"/>
              </a:solidFill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>
            <a:off x="411708" y="4182102"/>
            <a:ext cx="32525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pt-BR" sz="1200" dirty="0" smtClean="0">
                <a:solidFill>
                  <a:srgbClr val="7F7F7F"/>
                </a:solidFill>
                <a:latin typeface="+mj-lt"/>
              </a:rPr>
              <a:t>Vector of natural force densities, witch can be obtained by an initial stress field</a:t>
            </a:r>
            <a:endParaRPr lang="en-US" altLang="pt-BR" sz="12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2595895" y="6332810"/>
            <a:ext cx="3252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pt-BR" sz="1200" dirty="0" smtClean="0">
                <a:solidFill>
                  <a:srgbClr val="7F7F7F"/>
                </a:solidFill>
                <a:latin typeface="+mj-lt"/>
              </a:rPr>
              <a:t>Natural force densities stiffness matrix</a:t>
            </a:r>
            <a:endParaRPr lang="en-US" altLang="pt-BR" sz="12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3" name="Rectangle 35"/>
          <p:cNvSpPr>
            <a:spLocks noChangeArrowheads="1"/>
          </p:cNvSpPr>
          <p:nvPr/>
        </p:nvSpPr>
        <p:spPr bwMode="auto">
          <a:xfrm>
            <a:off x="599942" y="636212"/>
            <a:ext cx="17593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dirty="0" smtClean="0">
                <a:solidFill>
                  <a:srgbClr val="7F7F7F"/>
                </a:solidFill>
                <a:latin typeface="+mj-lt"/>
              </a:rPr>
              <a:t>(Pauletti, 2006)</a:t>
            </a:r>
            <a:endParaRPr lang="en-US" altLang="pt-BR" dirty="0">
              <a:solidFill>
                <a:srgbClr val="7F7F7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93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" t="22411" r="2847" b="16269"/>
          <a:stretch>
            <a:fillRect/>
          </a:stretch>
        </p:blipFill>
        <p:spPr bwMode="auto">
          <a:xfrm>
            <a:off x="216475" y="1518727"/>
            <a:ext cx="448945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2" t="13643" r="6137" b="7953"/>
          <a:stretch>
            <a:fillRect/>
          </a:stretch>
        </p:blipFill>
        <p:spPr bwMode="auto">
          <a:xfrm>
            <a:off x="4186113" y="1764738"/>
            <a:ext cx="4672012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1" t="9743" r="12230" b="-3271"/>
          <a:stretch>
            <a:fillRect/>
          </a:stretch>
        </p:blipFill>
        <p:spPr bwMode="auto">
          <a:xfrm>
            <a:off x="2603559" y="3858702"/>
            <a:ext cx="3735388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072903" y="511164"/>
            <a:ext cx="326604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dirty="0" smtClean="0">
                <a:solidFill>
                  <a:srgbClr val="7F7F7F"/>
                </a:solidFill>
                <a:latin typeface="+mj-lt"/>
              </a:rPr>
              <a:t>Membrane solutions:</a:t>
            </a:r>
            <a:endParaRPr lang="pt-BR" altLang="pt-BR" dirty="0">
              <a:solidFill>
                <a:srgbClr val="7F7F7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816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 smtClean="0">
                <a:solidFill>
                  <a:srgbClr val="7F7F7F"/>
                </a:solidFill>
              </a:rPr>
              <a:t>What if applied for shell form-finding?</a:t>
            </a:r>
            <a:endParaRPr lang="pt-BR" sz="3200" dirty="0">
              <a:solidFill>
                <a:srgbClr val="7F7F7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0" b="89544" l="48807" r="998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91" t="25851" b="30004"/>
          <a:stretch/>
        </p:blipFill>
        <p:spPr bwMode="auto">
          <a:xfrm>
            <a:off x="628650" y="1764000"/>
            <a:ext cx="4379932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60" b="100000" l="6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616" y="3526080"/>
            <a:ext cx="5394960" cy="2225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 smtClean="0">
                <a:solidFill>
                  <a:srgbClr val="7F7F7F"/>
                </a:solidFill>
              </a:rPr>
              <a:t>What if inside parametric environment?</a:t>
            </a:r>
            <a:endParaRPr lang="pt-BR" sz="3200" dirty="0">
              <a:solidFill>
                <a:srgbClr val="7F7F7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2" y="1136422"/>
            <a:ext cx="4647652" cy="2323826"/>
          </a:xfrm>
          <a:prstGeom prst="rect">
            <a:avLst/>
          </a:prstGeom>
        </p:spPr>
      </p:pic>
      <p:pic>
        <p:nvPicPr>
          <p:cNvPr id="5" name="Picture 2" descr="03_Optimization_InclinedColumnPosition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06" y="2008041"/>
            <a:ext cx="3854997" cy="192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VA_3-2_SetSmartModul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60" y="4159181"/>
            <a:ext cx="3726672" cy="18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990" y="6361329"/>
            <a:ext cx="254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7F7F7F"/>
                </a:solidFill>
              </a:rPr>
              <a:t>Source: karamba3d.com</a:t>
            </a:r>
            <a:endParaRPr lang="pt-BR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11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89" y="1109583"/>
            <a:ext cx="5351227" cy="34740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73839903"/>
              </p:ext>
            </p:extLst>
          </p:nvPr>
        </p:nvGraphicFramePr>
        <p:xfrm>
          <a:off x="1704477" y="342033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 smtClean="0">
                <a:solidFill>
                  <a:srgbClr val="7F7F7F"/>
                </a:solidFill>
              </a:rPr>
              <a:t>A new form-finding tool</a:t>
            </a:r>
            <a:endParaRPr lang="pt-BR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7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2" y="477078"/>
            <a:ext cx="3969371" cy="2640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70" y="3375871"/>
            <a:ext cx="3426148" cy="2547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5" y="2432349"/>
            <a:ext cx="8327604" cy="18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5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19103</TotalTime>
  <Words>305</Words>
  <Application>Microsoft Office PowerPoint</Application>
  <PresentationFormat>On-screen Show (4:3)</PresentationFormat>
  <Paragraphs>57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Equation</vt:lpstr>
      <vt:lpstr>MathType 6.0 Equation</vt:lpstr>
      <vt:lpstr>PowerPoint Presentation</vt:lpstr>
      <vt:lpstr>Force Density Method (FDM)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ruy marcelo pauletti</dc:creator>
  <cp:lastModifiedBy>Márcio Souza</cp:lastModifiedBy>
  <cp:revision>38</cp:revision>
  <dcterms:created xsi:type="dcterms:W3CDTF">2016-09-05T21:27:37Z</dcterms:created>
  <dcterms:modified xsi:type="dcterms:W3CDTF">2016-09-27T00:29:08Z</dcterms:modified>
</cp:coreProperties>
</file>